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308" r:id="rId2"/>
    <p:sldId id="258" r:id="rId3"/>
    <p:sldId id="283" r:id="rId4"/>
    <p:sldId id="284" r:id="rId5"/>
    <p:sldId id="285" r:id="rId6"/>
    <p:sldId id="286" r:id="rId7"/>
    <p:sldId id="309" r:id="rId8"/>
    <p:sldId id="310" r:id="rId9"/>
    <p:sldId id="311" r:id="rId10"/>
    <p:sldId id="295" r:id="rId11"/>
    <p:sldId id="296" r:id="rId12"/>
    <p:sldId id="298" r:id="rId13"/>
    <p:sldId id="299" r:id="rId14"/>
    <p:sldId id="300" r:id="rId15"/>
    <p:sldId id="301" r:id="rId16"/>
    <p:sldId id="307" r:id="rId17"/>
    <p:sldId id="312" r:id="rId18"/>
    <p:sldId id="303" r:id="rId19"/>
    <p:sldId id="304" r:id="rId20"/>
    <p:sldId id="305" r:id="rId21"/>
    <p:sldId id="306" r:id="rId2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BBC"/>
    <a:srgbClr val="504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87326" autoAdjust="0"/>
  </p:normalViewPr>
  <p:slideViewPr>
    <p:cSldViewPr snapToGrid="0">
      <p:cViewPr varScale="1">
        <p:scale>
          <a:sx n="63" d="100"/>
          <a:sy n="63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8AAF-0A9C-48D5-BF1F-17A4EDDB0AD9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91432-1BE6-4ADE-B4A9-A9790FD5F8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28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75D6-B593-46F6-9C5A-B07782691F2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45DE-BB32-4EC7-BB7F-8BB97577D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95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4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09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88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80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1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44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36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42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27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73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1513-7748-4C6E-A27E-135132C9FADC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74E8-046E-4B98-87AF-0900A0B579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93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kg@reutlingen.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08542" y="103002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2335924" y="280342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Elterninformationsabend </a:t>
            </a:r>
            <a:br>
              <a:rPr lang="de-D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Klasse 4</a:t>
            </a: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2895600" y="4653136"/>
            <a:ext cx="6400800" cy="1043471"/>
          </a:xfrm>
        </p:spPr>
        <p:txBody>
          <a:bodyPr/>
          <a:lstStyle/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Das Isolde-Kurz-Gymnasium</a:t>
            </a:r>
          </a:p>
          <a:p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heißt Sie herzlich willkommen!</a:t>
            </a:r>
          </a:p>
        </p:txBody>
      </p:sp>
    </p:spTree>
    <p:extLst>
      <p:ext uri="{BB962C8B-B14F-4D97-AF65-F5344CB8AC3E}">
        <p14:creationId xmlns:p14="http://schemas.microsoft.com/office/powerpoint/2010/main" val="252082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04526" y="2178158"/>
            <a:ext cx="832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3600" b="1" u="sng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Was uns besonders wichtig ist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pic>
        <p:nvPicPr>
          <p:cNvPr id="3074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9077119" y="251222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9366397" y="1287219"/>
            <a:ext cx="1460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Kind </a:t>
            </a:r>
          </a:p>
          <a:p>
            <a:pPr algn="ctr"/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sein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294851"/>
              </p:ext>
            </p:extLst>
          </p:nvPr>
        </p:nvGraphicFramePr>
        <p:xfrm>
          <a:off x="1760662" y="3842383"/>
          <a:ext cx="87849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0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Klasse 5: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 Ruhe am Gymnasium ankommen!</a:t>
                      </a:r>
                    </a:p>
                    <a:p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1x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pro Woche Nachmittagsunterricht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Schwerpunkt auf den Hauptfächern Deutsch, Mathe Englisch …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…und zum Ausgleich auf den Nebenfächern BK, Musik, Sport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75580" y="78798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02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33524" y="2028146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Was uns besonders wichtig ist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92828"/>
              </p:ext>
            </p:extLst>
          </p:nvPr>
        </p:nvGraphicFramePr>
        <p:xfrm>
          <a:off x="1703512" y="2895600"/>
          <a:ext cx="8784976" cy="194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9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3293">
                <a:tc gridSpan="3">
                  <a:txBody>
                    <a:bodyPr/>
                    <a:lstStyle/>
                    <a:p>
                      <a:pPr algn="l"/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Ein</a:t>
                      </a: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v</a:t>
                      </a: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ielfältiges Profilangebot …</a:t>
                      </a:r>
                    </a:p>
                    <a:p>
                      <a:pPr algn="l"/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das den Vorlieben und Stärken unserer Schülerinnen und Schüler gerecht wird.</a:t>
                      </a:r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das die Sozialkompetenz und die beruflichen Möglichkeiten unserer Schülerinnen und Schüler</a:t>
                      </a: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fördert.</a:t>
                      </a:r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282">
                <a:tc>
                  <a:txBody>
                    <a:bodyPr/>
                    <a:lstStyle/>
                    <a:p>
                      <a:pPr algn="l"/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373134"/>
                  </a:ext>
                </a:extLst>
              </a:tr>
            </a:tbl>
          </a:graphicData>
        </a:graphic>
      </p:graphicFrame>
      <p:pic>
        <p:nvPicPr>
          <p:cNvPr id="9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8992369" y="127755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9404515" y="1197149"/>
            <a:ext cx="1944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Erwachsen</a:t>
            </a:r>
            <a:r>
              <a:rPr lang="de-DE" sz="2400" b="1" dirty="0">
                <a:solidFill>
                  <a:srgbClr val="F5670F"/>
                </a:solidFill>
                <a:latin typeface="LetterOMatic!" panose="020B0603050302020204" pitchFamily="34" charset="0"/>
              </a:rPr>
              <a:t> </a:t>
            </a:r>
          </a:p>
          <a:p>
            <a:pPr algn="ctr"/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werden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29563" y="128645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95025"/>
              </p:ext>
            </p:extLst>
          </p:nvPr>
        </p:nvGraphicFramePr>
        <p:xfrm>
          <a:off x="1703512" y="4654550"/>
          <a:ext cx="936453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39">
                  <a:extLst>
                    <a:ext uri="{9D8B030D-6E8A-4147-A177-3AD203B41FA5}">
                      <a16:colId xmlns:a16="http://schemas.microsoft.com/office/drawing/2014/main" val="17495767"/>
                    </a:ext>
                  </a:extLst>
                </a:gridCol>
                <a:gridCol w="3358506">
                  <a:extLst>
                    <a:ext uri="{9D8B030D-6E8A-4147-A177-3AD203B41FA5}">
                      <a16:colId xmlns:a16="http://schemas.microsoft.com/office/drawing/2014/main" val="2538074213"/>
                    </a:ext>
                  </a:extLst>
                </a:gridCol>
                <a:gridCol w="4451994">
                  <a:extLst>
                    <a:ext uri="{9D8B030D-6E8A-4147-A177-3AD203B41FA5}">
                      <a16:colId xmlns:a16="http://schemas.microsoft.com/office/drawing/2014/main" val="1175471578"/>
                    </a:ext>
                  </a:extLst>
                </a:gridCol>
              </a:tblGrid>
              <a:tr h="1522090">
                <a:tc>
                  <a:txBody>
                    <a:bodyPr/>
                    <a:lstStyle/>
                    <a:p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von Klasse 5 bis 12: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durchgängiges Medienbildungs- und Informatikkonzept</a:t>
                      </a:r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zeitgemäße Ausstattung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individuelle Schwerpunktsetzung</a:t>
                      </a: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Kl. 10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Informatik in der Kursstufe mit Abiturprüfung möglich, unabhängig vom Profilfach in der Mittelstufe</a:t>
                      </a:r>
                    </a:p>
                    <a:p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37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04526" y="2178156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Was uns besonders wichtig ist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517940"/>
              </p:ext>
            </p:extLst>
          </p:nvPr>
        </p:nvGraphicFramePr>
        <p:xfrm>
          <a:off x="1674514" y="2794398"/>
          <a:ext cx="878497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0670">
                <a:tc>
                  <a:txBody>
                    <a:bodyPr/>
                    <a:lstStyle/>
                    <a:p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von Klasse 5 bis 12: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Der Blick über den Tellerrand</a:t>
                      </a: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ermöglicht </a:t>
                      </a: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Lernerfahrungen außerhalb des Unterrichts.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Medienkompetenztage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Schullandheim</a:t>
                      </a:r>
                      <a:endParaRPr lang="de-DE" sz="18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Sporttage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Austauschfahrten: Italien, Osteuropa, Frankreich, Großbritannien, USA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Studienfahrten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</a:t>
                      </a:r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9212538" y="312737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9590291" y="1342253"/>
            <a:ext cx="1944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5670F"/>
                </a:solidFill>
                <a:latin typeface="LetterOMatic!" panose="020B0603050302020204" pitchFamily="34" charset="0"/>
              </a:rPr>
              <a:t>Erwachsen </a:t>
            </a:r>
          </a:p>
          <a:p>
            <a:pPr algn="ctr"/>
            <a:r>
              <a:rPr lang="de-DE" sz="2400" b="1" dirty="0">
                <a:solidFill>
                  <a:srgbClr val="F5670F"/>
                </a:solidFill>
                <a:latin typeface="LetterOMatic!" panose="020B0603050302020204" pitchFamily="34" charset="0"/>
              </a:rPr>
              <a:t>werden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53481"/>
              </p:ext>
            </p:extLst>
          </p:nvPr>
        </p:nvGraphicFramePr>
        <p:xfrm>
          <a:off x="1703512" y="4941168"/>
          <a:ext cx="87849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9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von Klasse 5 bis 12: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Berufs- und Studienorientierung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Alternative Stadtführung in Klasse 7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Sozialpraktikum in Klasse 8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BOGy</a:t>
                      </a: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Klasse 10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Studientage in der Kursstufe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</a:t>
                      </a:r>
                      <a:endParaRPr lang="de-DE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45217" y="13061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531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8939084" y="181642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9011092" y="1132452"/>
            <a:ext cx="2421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F5670F"/>
                </a:solidFill>
                <a:latin typeface="LetterOMatic!" panose="020B0603050302020204" pitchFamily="34" charset="0"/>
              </a:rPr>
              <a:t>Kompetent Verantwortung </a:t>
            </a:r>
          </a:p>
          <a:p>
            <a:pPr algn="ctr"/>
            <a:r>
              <a:rPr lang="de-DE" sz="2000" b="1" dirty="0">
                <a:solidFill>
                  <a:srgbClr val="F5670F"/>
                </a:solidFill>
                <a:latin typeface="LetterOMatic!" panose="020B0603050302020204" pitchFamily="34" charset="0"/>
              </a:rPr>
              <a:t>übernehmen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40434"/>
              </p:ext>
            </p:extLst>
          </p:nvPr>
        </p:nvGraphicFramePr>
        <p:xfrm>
          <a:off x="1667076" y="3284984"/>
          <a:ext cx="878497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alle Klassen-stufen: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Schule als Lern-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und Lebens-raum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Kollegium, welches sich weit über die fachlichen Aspekte für die Schülerinnen und Schüler engagiert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ein schönes Schulgebäude zum Wohlfühlen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ältere Schüler engagieren sich für jüngere Schüler (Streitschlichter, Schülermentoren, Schulsanitätsdienst, …)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kompetente Hilfe in schwierigen Situationen (Beratungslehrer, Schulsozialarbeit, Förderunterricht, …)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respektvoller, wertschätzender Umgang miteinander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897088" y="2204865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Was uns besonders wichtig ist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08543" y="9812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1842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9179156" y="466711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9215159" y="1374637"/>
            <a:ext cx="2421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F5670F"/>
                </a:solidFill>
                <a:latin typeface="LetterOMatic!" panose="020B0603050302020204" pitchFamily="34" charset="0"/>
              </a:rPr>
              <a:t>Kompetent Verantwortung </a:t>
            </a:r>
          </a:p>
          <a:p>
            <a:pPr algn="ctr"/>
            <a:r>
              <a:rPr lang="de-DE" sz="2000" b="1" dirty="0">
                <a:solidFill>
                  <a:srgbClr val="F5670F"/>
                </a:solidFill>
                <a:latin typeface="LetterOMatic!" panose="020B0603050302020204" pitchFamily="34" charset="0"/>
              </a:rPr>
              <a:t>übernehmen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121445"/>
              </p:ext>
            </p:extLst>
          </p:nvPr>
        </p:nvGraphicFramePr>
        <p:xfrm>
          <a:off x="1703512" y="3140968"/>
          <a:ext cx="87849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alle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Klassen-stufen</a:t>
                      </a: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Sozialkompetenz lernen und umsetzen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eine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engagierte SMV als echter Partner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unser eigenes Unterrichtsfach: Zivilcourage, Verantwortung, Gemeinschaft (ZVG)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Sozialpraktikum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gelebte Integration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6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897088" y="2204865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Was uns besonders wichtig ist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08543" y="111231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24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20652"/>
              </p:ext>
            </p:extLst>
          </p:nvPr>
        </p:nvGraphicFramePr>
        <p:xfrm>
          <a:off x="222365" y="2293195"/>
          <a:ext cx="1177082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Allgemeine Anmeldung für </a:t>
                      </a:r>
                    </a:p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Dienstag, 05.03.2024 bis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Freitag, 08.03.2024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Jeweils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8 – 12 Uhr und 14 Uhr – 17 Uhr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(Notbesetzung in der Mittagspause)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4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Anmeldung auch per Post möglich (spätester Eingang 08.03.2024)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Aktualisierte Anmeldeformulare auf der Homepage ab 19.02.2024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Wenn irgendetwas nicht klappt: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Gerne können Sie uns eine Mail schreiben (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2"/>
                        </a:rPr>
                        <a:t>ikg@reutlingen.de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oder anrufen (07121-303 45 11)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4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/>
          <a:srcRect l="2991" t="37033" r="22470" b="33107"/>
          <a:stretch/>
        </p:blipFill>
        <p:spPr>
          <a:xfrm>
            <a:off x="107823" y="82085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feld 11"/>
          <p:cNvSpPr txBox="1"/>
          <p:nvPr/>
        </p:nvSpPr>
        <p:spPr>
          <a:xfrm>
            <a:off x="222365" y="289078"/>
            <a:ext cx="2266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Wichtige</a:t>
            </a:r>
          </a:p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Termine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92346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72776"/>
              </p:ext>
            </p:extLst>
          </p:nvPr>
        </p:nvGraphicFramePr>
        <p:xfrm>
          <a:off x="232756" y="2625532"/>
          <a:ext cx="1177082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Allgemeine Anmeldung für </a:t>
                      </a:r>
                    </a:p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400" b="1" u="sng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Wichtige Dokumente für die Anmeldung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Identitätsnachweis des Kindes (Personalausweis, Geburtsurkunde, Kinderreisepass, …), bei Zusendung der Anmeldung </a:t>
                      </a:r>
                      <a:r>
                        <a:rPr lang="de-DE" sz="2400" b="1" u="sng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 Kopie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Blatt 3 und 4, ggf. 5 (Bestätigung über Beratungsgespräch) der von der Grundschule zugesandten Dokumente 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Grundschulempfehlung ja, aber nicht bindend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Nachweis zum Impfschutz gegen Masern (kann bis 09.09.2024 nachgereicht werden)</a:t>
                      </a:r>
                      <a:endParaRPr lang="de-DE" sz="2400" b="1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Bei alleinerziehenden mit alleinigem Sorgerecht: Nachweis (in Kopie)</a:t>
                      </a:r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644" t="24436" r="25223" b="6013"/>
          <a:stretch/>
        </p:blipFill>
        <p:spPr bwMode="auto">
          <a:xfrm>
            <a:off x="232756" y="3779272"/>
            <a:ext cx="2752925" cy="260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98270" y="4853902"/>
            <a:ext cx="2421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Bei Schwierigkeiten kommen wir so schnell wie möglich auf Sie zu!</a:t>
            </a:r>
          </a:p>
        </p:txBody>
      </p:sp>
      <p:pic>
        <p:nvPicPr>
          <p:cNvPr id="7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644" t="24436" r="25223" b="6013"/>
          <a:stretch/>
        </p:blipFill>
        <p:spPr bwMode="auto">
          <a:xfrm>
            <a:off x="9387793" y="148916"/>
            <a:ext cx="2615785" cy="24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9465730" y="1089290"/>
            <a:ext cx="2459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In den vergangenen Schuljahren konnten wir alle angemeldeten Schüler aufnehmen!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18334" y="98135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feld 11"/>
          <p:cNvSpPr txBox="1"/>
          <p:nvPr/>
        </p:nvSpPr>
        <p:spPr>
          <a:xfrm>
            <a:off x="316908" y="323230"/>
            <a:ext cx="2085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Wichtige </a:t>
            </a:r>
          </a:p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Termine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442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727009" y="2652708"/>
          <a:ext cx="87849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Für alle am IKG angemeldeten Schülerinnen und Schüler: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Dienstag,</a:t>
                      </a:r>
                      <a:r>
                        <a:rPr lang="de-DE" b="1" u="sng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16.04.2024, 16.00 – 18.00 Uhr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Eltern</a:t>
                      </a: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abend und </a:t>
                      </a:r>
                      <a:r>
                        <a:rPr lang="de-DE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Schüler</a:t>
                      </a: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information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zur Wahl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von NwT-1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Zur Wahl des Musikschwerpunkts in Klasse 5 (Streicher, Chor, Bläser, besondere Angebote für Fortgeschrittene)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Je nach Pandemielage auch in digitaler Form möglich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644" t="24436" r="25223" b="6013"/>
          <a:stretch/>
        </p:blipFill>
        <p:spPr bwMode="auto">
          <a:xfrm>
            <a:off x="8565932" y="88613"/>
            <a:ext cx="3079670" cy="291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8846347" y="1266405"/>
            <a:ext cx="2518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LetterOMatic!" panose="020B0603050302020204" pitchFamily="34" charset="0"/>
                <a:ea typeface="+mn-ea"/>
                <a:cs typeface="+mn-cs"/>
              </a:rPr>
              <a:t>Entscheidung für Französisch/Latein und evtl. Musik verstärkt erst am Ende von Klasse 5!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727009" y="5805264"/>
          <a:ext cx="8784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ca.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Ende April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Schriftliche Aufnahmezusage mit Klassenzuteilung und Einladung zum Begrüßungsnachmittag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727009" y="4390068"/>
          <a:ext cx="878497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Rückmeldung zur Wahl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NwT-1 / Wahl des Musikschwerpunkts in Klasse 5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Bis spätestens Donnerstag,</a:t>
                      </a:r>
                      <a:r>
                        <a:rPr lang="de-DE" b="1" u="sng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25.04.2024 (16.00 Uhr)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Schriftliche Rückmeldung (Formblatt)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Bei der Wahl von NwT-1 sind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ggf. weitere Dokumente einzureichen (nähere Informationen am 16.04.2024)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07824" y="10791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feld 9"/>
          <p:cNvSpPr txBox="1"/>
          <p:nvPr/>
        </p:nvSpPr>
        <p:spPr>
          <a:xfrm>
            <a:off x="337928" y="409682"/>
            <a:ext cx="2085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Wichtige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Termine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59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6060"/>
              </p:ext>
            </p:extLst>
          </p:nvPr>
        </p:nvGraphicFramePr>
        <p:xfrm>
          <a:off x="2063552" y="3645025"/>
          <a:ext cx="8158488" cy="289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97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Möglichst ausgewogene Verteilung Mädchen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- Jungen</a:t>
                      </a:r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697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Eignung der Schülerinnen und Schüler hinsichtlich Arbeitshaltung (da wegen des Vorkurs Französisch auch erhöhte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Anforderungen auf die Schülerinnen und Schüler zukommen) </a:t>
                      </a:r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und besonderes Interesse an naturwissenschaftlichen Fächern</a:t>
                      </a:r>
                    </a:p>
                    <a:p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897088" y="2204865"/>
            <a:ext cx="832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Auswahlverfahren bei mehr als 28 Schülerinnen und Schülern für NwT-1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07824" y="10791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479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703512" y="3284984"/>
          <a:ext cx="851852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2936344" y="3105835"/>
            <a:ext cx="6246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Begrüßungsnachmittag für alle aufgenommen Schüler/innen:</a:t>
            </a:r>
          </a:p>
        </p:txBody>
      </p:sp>
      <p:sp>
        <p:nvSpPr>
          <p:cNvPr id="3" name="Rechteck 2"/>
          <p:cNvSpPr/>
          <p:nvPr/>
        </p:nvSpPr>
        <p:spPr>
          <a:xfrm>
            <a:off x="1836304" y="4545705"/>
            <a:ext cx="844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Dienstag, 23.07.2024, 15.30 – 17.00 Uhr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07824" y="10791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feld 8"/>
          <p:cNvSpPr txBox="1"/>
          <p:nvPr/>
        </p:nvSpPr>
        <p:spPr>
          <a:xfrm>
            <a:off x="337928" y="409682"/>
            <a:ext cx="2085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Wichtige </a:t>
            </a:r>
          </a:p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Termine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806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19536" y="2324607"/>
            <a:ext cx="832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Das Gymnasium – die richtige Schulart für mein Kind?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14951"/>
              </p:ext>
            </p:extLst>
          </p:nvPr>
        </p:nvGraphicFramePr>
        <p:xfrm>
          <a:off x="1775520" y="3140969"/>
          <a:ext cx="7920880" cy="341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8063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Hat mein Kind Freude am Lernen, auch wenn es mal eher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theoretisch wird?</a:t>
                      </a:r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357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Arbeitet mein Kind eher selbständig und zügig?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516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Ist mein Kind bereit, auch außerhalb des Unterrichts regelmäßig für die Schule zu arbeiten?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063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Ist Lernen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unserer Familie grundsätzlich etwas Positives?</a:t>
                      </a:r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72" y="5558072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72" y="4725145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72" y="3933057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72" y="3122965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08543" y="103001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086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775520" y="2363730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Weitere Informationen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8393" y="3823418"/>
            <a:ext cx="106070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600" b="1" dirty="0">
                <a:solidFill>
                  <a:schemeClr val="accent2">
                    <a:lumMod val="75000"/>
                  </a:schemeClr>
                </a:solidFill>
                <a:latin typeface="Calibri"/>
                <a:sym typeface="Wingdings" panose="05000000000000000000" pitchFamily="2" charset="2"/>
              </a:rPr>
              <a:t>Auf der Homepage</a:t>
            </a:r>
            <a:endParaRPr lang="de-DE" sz="1000" b="1" dirty="0">
              <a:solidFill>
                <a:schemeClr val="accent2">
                  <a:lumMod val="75000"/>
                </a:schemeClr>
              </a:solidFill>
              <a:latin typeface="Calibri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600" b="1" dirty="0">
                <a:solidFill>
                  <a:schemeClr val="accent2">
                    <a:lumMod val="75000"/>
                  </a:schemeClr>
                </a:solidFill>
                <a:latin typeface="Calibri"/>
                <a:sym typeface="Wingdings" panose="05000000000000000000" pitchFamily="2" charset="2"/>
              </a:rPr>
              <a:t>An den Informationsständen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600" b="1" dirty="0">
                <a:solidFill>
                  <a:schemeClr val="accent2">
                    <a:lumMod val="75000"/>
                  </a:schemeClr>
                </a:solidFill>
                <a:latin typeface="Calibri"/>
                <a:sym typeface="Wingdings" panose="05000000000000000000" pitchFamily="2" charset="2"/>
              </a:rPr>
              <a:t>Bei den Schulführungen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2600" b="1" dirty="0">
                <a:solidFill>
                  <a:schemeClr val="accent2">
                    <a:lumMod val="75000"/>
                  </a:schemeClr>
                </a:solidFill>
                <a:latin typeface="Calibri"/>
                <a:sym typeface="Wingdings" panose="05000000000000000000" pitchFamily="2" charset="2"/>
              </a:rPr>
              <a:t>Beim Schnuppernachmittag (Dienstag, 06.02.2024, 16:00 – 18:00 Uhr)</a:t>
            </a:r>
            <a:endParaRPr lang="de-DE" sz="2600" b="1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07824" y="10791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682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279577" y="1896901"/>
            <a:ext cx="59503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1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alibri"/>
              </a:rPr>
              <a:t>I</a:t>
            </a:r>
          </a:p>
        </p:txBody>
      </p:sp>
      <p:sp>
        <p:nvSpPr>
          <p:cNvPr id="8" name="Rechteck 7"/>
          <p:cNvSpPr/>
          <p:nvPr/>
        </p:nvSpPr>
        <p:spPr>
          <a:xfrm>
            <a:off x="4361814" y="3006133"/>
            <a:ext cx="102624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1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alibri"/>
              </a:rPr>
              <a:t>K</a:t>
            </a:r>
          </a:p>
        </p:txBody>
      </p:sp>
      <p:sp>
        <p:nvSpPr>
          <p:cNvPr id="9" name="Rechteck 8"/>
          <p:cNvSpPr/>
          <p:nvPr/>
        </p:nvSpPr>
        <p:spPr>
          <a:xfrm>
            <a:off x="5718291" y="4308106"/>
            <a:ext cx="116570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1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alibri"/>
              </a:rPr>
              <a:t>G</a:t>
            </a:r>
          </a:p>
        </p:txBody>
      </p:sp>
      <p:sp>
        <p:nvSpPr>
          <p:cNvPr id="6" name="Rechteck 5"/>
          <p:cNvSpPr/>
          <p:nvPr/>
        </p:nvSpPr>
        <p:spPr>
          <a:xfrm>
            <a:off x="2740602" y="2505670"/>
            <a:ext cx="3104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err="1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nnovation</a:t>
            </a:r>
            <a:endParaRPr lang="de-DE" sz="5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159897" y="3643334"/>
            <a:ext cx="248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err="1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onzepte</a:t>
            </a:r>
            <a:endParaRPr lang="de-DE" sz="5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700705" y="4938704"/>
            <a:ext cx="3171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5400" b="1" dirty="0" err="1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anztages</a:t>
            </a:r>
            <a:r>
              <a:rPr lang="de-DE" sz="5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-</a:t>
            </a:r>
          </a:p>
          <a:p>
            <a:pPr algn="ctr"/>
            <a:r>
              <a:rPr lang="de-DE" sz="5400" b="1" dirty="0" err="1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betreuung</a:t>
            </a:r>
            <a:endParaRPr lang="de-DE" sz="5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313849" y="4677438"/>
            <a:ext cx="25462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Verlässliche </a:t>
            </a:r>
          </a:p>
          <a:p>
            <a:pPr algn="ctr"/>
            <a:r>
              <a:rPr lang="de-DE" sz="36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und flexible</a:t>
            </a:r>
          </a:p>
        </p:txBody>
      </p:sp>
      <p:pic>
        <p:nvPicPr>
          <p:cNvPr id="16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644" t="24436" r="25223" b="6013"/>
          <a:stretch/>
        </p:blipFill>
        <p:spPr bwMode="auto">
          <a:xfrm>
            <a:off x="8629290" y="677508"/>
            <a:ext cx="3335865" cy="315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8518073" y="2220066"/>
            <a:ext cx="251883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6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Wir freuen uns auf ihr Kind!</a:t>
            </a:r>
          </a:p>
        </p:txBody>
      </p:sp>
      <p:sp>
        <p:nvSpPr>
          <p:cNvPr id="18" name="Rechteck 17"/>
          <p:cNvSpPr/>
          <p:nvPr/>
        </p:nvSpPr>
        <p:spPr>
          <a:xfrm>
            <a:off x="1763268" y="3781834"/>
            <a:ext cx="26255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Durchdachte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07824" y="107916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5821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6" grpId="0"/>
      <p:bldP spid="13" grpId="0"/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19536" y="2204864"/>
            <a:ext cx="832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Das Gymnasium – die richtige Schulart für mein Kind?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54629"/>
              </p:ext>
            </p:extLst>
          </p:nvPr>
        </p:nvGraphicFramePr>
        <p:xfrm>
          <a:off x="1953207" y="2728084"/>
          <a:ext cx="8487456" cy="407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500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Bin ich bereit, meinem Kind zuhause eine gewisse Lernzeit einzuräumen oder die entsprechenden schulischen Angebote (GTB, HAB) zu nutzen?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0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Kann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sich mein Kind – dem Alter entsprechend – gut </a:t>
                      </a:r>
                    </a:p>
                    <a:p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selbständig organisieren?</a:t>
                      </a:r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0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Kann mein Kind auch einmal mit einer Niederlage positiv umgehen?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0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Hat mein Kind eine Grundschulempfehlung</a:t>
                      </a:r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für das </a:t>
                      </a:r>
                    </a:p>
                    <a:p>
                      <a:r>
                        <a:rPr lang="de-DE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Gymnasium?</a:t>
                      </a:r>
                      <a:endParaRPr lang="de-D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95" y="2996952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95" y="4005064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926" y="5010540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Gabi Häfele\AppData\Local\Microsoft\Windows\Temporary Internet Files\Content.IE5\JZHNTUOC\check-1769866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868CBC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95" y="5949281"/>
            <a:ext cx="499556" cy="54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/>
          <a:srcRect l="2991" t="37033" r="22470" b="33107"/>
          <a:stretch/>
        </p:blipFill>
        <p:spPr>
          <a:xfrm>
            <a:off x="119053" y="132134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8564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19536" y="2708921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Das Gymnasium – die richtige Wahl!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19536" y="3830817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Welches Reutlinger Gymnasium?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919536" y="4918372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Das IKG hat viel zu bieten!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40074" y="124022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06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98786" y="2204865"/>
            <a:ext cx="11140966" cy="52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Allgemeine Informationen</a:t>
            </a:r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:</a:t>
            </a:r>
          </a:p>
          <a:p>
            <a:pPr algn="ctr"/>
            <a:endParaRPr lang="de-DE" sz="1200" b="1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Ca. 770 Schülerinnen und Schüler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78 Lehrkräfte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23 Klassen in den Klassenstufen 5 – 10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Ca. 160 Schülerinnen und Schüler in der Kursstufe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Sehr modernes, lichtdurchflutetes Gebäude mit Wohlfühlatmosphäre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Tolle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Mediothek</a:t>
            </a:r>
            <a:endParaRPr lang="de-DE" sz="2800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Arbeiten mit iPads flächendeckend in den Klasse 5 bis 10 und in der Kursstufe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29563" y="124022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76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06303"/>
              </p:ext>
            </p:extLst>
          </p:nvPr>
        </p:nvGraphicFramePr>
        <p:xfrm>
          <a:off x="1539211" y="23594"/>
          <a:ext cx="9128788" cy="6767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44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071">
                <a:tc gridSpan="4">
                  <a:txBody>
                    <a:bodyPr/>
                    <a:lstStyle/>
                    <a:p>
                      <a:pPr algn="ctr"/>
                      <a:r>
                        <a:rPr lang="de-DE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Profile und Bildungsgänge im Überblick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835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Englisch als 1. Fremdsprache</a:t>
                      </a:r>
                    </a:p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3. Musikstunde für alle (Streicher, Bläser, Singen, Sonderregelungen für Fortgeschrittene)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Basiskurs Medienbildung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04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Französisch oder Latein </a:t>
                      </a:r>
                    </a:p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(Entscheidung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am Ende von Klasse 5)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Nach Wahl: verstärkter Musikunterricht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NwT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Medienbildung in den Fächern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04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+ Vorkurs Französisch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Aufbaukurs Informatik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04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Zusätzliches Profilfach:</a:t>
                      </a:r>
                    </a:p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Italienisch</a:t>
                      </a:r>
                    </a:p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Musik</a:t>
                      </a:r>
                    </a:p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Französisch (Hauptfach)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Poolstunde Medienbildung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04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Medienbildung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den Fächern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835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Für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alle: Informatik Basic oder Informatik Plus</a:t>
                      </a:r>
                      <a:endParaRPr lang="de-D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04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Vielfältiges Kursprogramm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Bei</a:t>
                      </a:r>
                      <a:r>
                        <a:rPr lang="de-DE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Informatik Plus in Kl. 10: </a:t>
                      </a:r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Informatik als Leistungs- oder Basisfach möglich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604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Klasse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526569" y="821360"/>
            <a:ext cx="9144000" cy="936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526569" y="1757360"/>
            <a:ext cx="9144000" cy="136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524000" y="3125360"/>
            <a:ext cx="9144000" cy="2304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524000" y="5412672"/>
            <a:ext cx="9144000" cy="136815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5617539" y="3004595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6241722" y="3799107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Musikzug in RT nur am IKG!</a:t>
            </a:r>
          </a:p>
        </p:txBody>
      </p:sp>
      <p:pic>
        <p:nvPicPr>
          <p:cNvPr id="12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8835715" y="2913004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9157921" y="3750966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Italienisch als wichtige europäische Fremdsprache</a:t>
            </a:r>
          </a:p>
        </p:txBody>
      </p:sp>
      <p:pic>
        <p:nvPicPr>
          <p:cNvPr id="14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7032104" y="4430425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7353610" y="5293848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Informatik unabhängig vom Profil der Mittelstufe</a:t>
            </a:r>
          </a:p>
        </p:txBody>
      </p:sp>
      <p:pic>
        <p:nvPicPr>
          <p:cNvPr id="16" name="Picture 2" descr="C:\Users\Gabi Häfele\AppData\Local\Microsoft\Windows\Temporary Internet Files\Content.IE5\JZHNTUOC\pin-383979_960_720[1]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694" b="92083" l="23345" r="76543">
                        <a14:backgroundMark x1="26150" y1="37500" x2="44557" y2="35000"/>
                        <a14:backgroundMark x1="70370" y1="35000" x2="70370" y2="35000"/>
                        <a14:backgroundMark x1="60943" y1="35556" x2="60943" y2="35556"/>
                        <a14:backgroundMark x1="72391" y1="89583" x2="72391" y2="89583"/>
                        <a14:backgroundMark x1="26712" y1="89583" x2="26712" y2="89583"/>
                        <a14:backgroundMark x1="26712" y1="38056" x2="26712" y2="38056"/>
                        <a14:backgroundMark x1="45567" y1="35000" x2="45567" y2="35000"/>
                        <a14:backgroundMark x1="51066" y1="25139" x2="51066" y2="25139"/>
                        <a14:backgroundMark x1="92705" y1="86528" x2="92705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0" t="24436" r="25223" b="6013"/>
          <a:stretch/>
        </p:blipFill>
        <p:spPr bwMode="auto">
          <a:xfrm>
            <a:off x="8195689" y="1222999"/>
            <a:ext cx="2493903" cy="21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8400256" y="1927378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accent2">
                    <a:lumMod val="75000"/>
                  </a:schemeClr>
                </a:solidFill>
                <a:latin typeface="LetterOMatic!" panose="020B0603050302020204" pitchFamily="34" charset="0"/>
              </a:rPr>
              <a:t>NwT-1: nur an 15 Gymnasien in BW, in RT nur am IKG</a:t>
            </a:r>
          </a:p>
        </p:txBody>
      </p:sp>
    </p:spTree>
    <p:extLst>
      <p:ext uri="{BB962C8B-B14F-4D97-AF65-F5344CB8AC3E}">
        <p14:creationId xmlns:p14="http://schemas.microsoft.com/office/powerpoint/2010/main" val="5609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 animBg="1"/>
      <p:bldP spid="11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75517" y="1958293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Wochenstunden Klasse 5 - 12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78206"/>
              </p:ext>
            </p:extLst>
          </p:nvPr>
        </p:nvGraphicFramePr>
        <p:xfrm>
          <a:off x="1775516" y="2820258"/>
          <a:ext cx="8640963" cy="30574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809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NwT-1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Mind. 32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35+AG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35+AG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35+AG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46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Italienisch / NwT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775515" y="6007571"/>
            <a:ext cx="8640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Nachmittagsunterricht: Klasse 5/6: 1 Nachmittag – Klasse 7: 1-2 Nachmittage – Klasse 8-10: 2 Nachmittage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19052" y="81559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7559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04526" y="2006378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Beispielstundenplan Klasse 5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739517" y="2652708"/>
          <a:ext cx="8712967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6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Reli/Ethik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Schwimmen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Geschichte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Biologie (BNT)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Kls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Erdkunde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Biologie (BNT)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Erdkunde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Reli/Ethik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Medienbildung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Medienbildung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08542" y="103001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4010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04526" y="2006378"/>
            <a:ext cx="832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Beispielstundenplan Klasse 5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739517" y="2652708"/>
          <a:ext cx="8712967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6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Reli/Ethik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Schwimmen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Geschichte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Mathe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Sport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Deutsch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Biologie (BNT)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Kls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Erdkunde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Englisch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Biologie (BNT)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Musik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Erdkunde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Reli/Ethik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Mittagessen in der Mensa (nach Wahl)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IKG-Club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IKG-Club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IKG-Club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Medienbildung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IKG-Club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IKG-Club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IKG-Club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Medienbildung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2991" t="37033" r="22470" b="33107"/>
          <a:stretch/>
        </p:blipFill>
        <p:spPr>
          <a:xfrm>
            <a:off x="108543" y="92491"/>
            <a:ext cx="8005157" cy="180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3552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1232</Words>
  <Application>Microsoft Office PowerPoint</Application>
  <PresentationFormat>Breitbild</PresentationFormat>
  <Paragraphs>330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LetterOMatic!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Hoch-Veser</dc:creator>
  <cp:lastModifiedBy>Schowalter, Christof</cp:lastModifiedBy>
  <cp:revision>41</cp:revision>
  <cp:lastPrinted>2023-01-20T11:06:17Z</cp:lastPrinted>
  <dcterms:created xsi:type="dcterms:W3CDTF">2019-02-07T19:18:23Z</dcterms:created>
  <dcterms:modified xsi:type="dcterms:W3CDTF">2024-01-25T09:40:41Z</dcterms:modified>
</cp:coreProperties>
</file>